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71" r:id="rId4"/>
    <p:sldMasterId id="2147485198" r:id="rId5"/>
  </p:sldMasterIdLst>
  <p:notesMasterIdLst>
    <p:notesMasterId r:id="rId29"/>
  </p:notesMasterIdLst>
  <p:handoutMasterIdLst>
    <p:handoutMasterId r:id="rId30"/>
  </p:handoutMasterIdLst>
  <p:sldIdLst>
    <p:sldId id="1421" r:id="rId6"/>
    <p:sldId id="2308" r:id="rId7"/>
    <p:sldId id="2310" r:id="rId8"/>
    <p:sldId id="2312" r:id="rId9"/>
    <p:sldId id="2341" r:id="rId10"/>
    <p:sldId id="2342" r:id="rId11"/>
    <p:sldId id="2344" r:id="rId12"/>
    <p:sldId id="2343" r:id="rId13"/>
    <p:sldId id="2345" r:id="rId14"/>
    <p:sldId id="2346" r:id="rId15"/>
    <p:sldId id="2347" r:id="rId16"/>
    <p:sldId id="2348" r:id="rId17"/>
    <p:sldId id="2349" r:id="rId18"/>
    <p:sldId id="2350" r:id="rId19"/>
    <p:sldId id="2305" r:id="rId20"/>
    <p:sldId id="2327" r:id="rId21"/>
    <p:sldId id="2351" r:id="rId22"/>
    <p:sldId id="2352" r:id="rId23"/>
    <p:sldId id="2353" r:id="rId24"/>
    <p:sldId id="2354" r:id="rId25"/>
    <p:sldId id="2355" r:id="rId26"/>
    <p:sldId id="2335" r:id="rId27"/>
    <p:sldId id="2339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eword" id="{D833BEA1-AAE6-4BE4-853C-37F254AB7B87}">
          <p14:sldIdLst>
            <p14:sldId id="1421"/>
          </p14:sldIdLst>
        </p14:section>
        <p14:section name="Airlift Theme" id="{56766792-DCF2-9F46-98ED-7A009F0EBC38}">
          <p14:sldIdLst>
            <p14:sldId id="2308"/>
            <p14:sldId id="2310"/>
            <p14:sldId id="2312"/>
            <p14:sldId id="2341"/>
            <p14:sldId id="2342"/>
            <p14:sldId id="2344"/>
            <p14:sldId id="2343"/>
            <p14:sldId id="2345"/>
            <p14:sldId id="2346"/>
            <p14:sldId id="2347"/>
            <p14:sldId id="2348"/>
            <p14:sldId id="2349"/>
            <p14:sldId id="2350"/>
            <p14:sldId id="2305"/>
            <p14:sldId id="2327"/>
            <p14:sldId id="2351"/>
            <p14:sldId id="2352"/>
            <p14:sldId id="2353"/>
            <p14:sldId id="2354"/>
            <p14:sldId id="2355"/>
            <p14:sldId id="2335"/>
            <p14:sldId id="2339"/>
          </p14:sldIdLst>
        </p14:section>
        <p14:section name="Appendix" id="{2DF7E305-38ED-4AD3-B64E-D2D0B88AB68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73"/>
    <a:srgbClr val="E6E6E6"/>
    <a:srgbClr val="131313"/>
    <a:srgbClr val="262827"/>
    <a:srgbClr val="3B3B3B"/>
    <a:srgbClr val="4D504F"/>
    <a:srgbClr val="626363"/>
    <a:srgbClr val="767777"/>
    <a:srgbClr val="898B8B"/>
    <a:srgbClr val="9D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705B8-4CF2-016F-58CB-D5DB94F0FDA8}" v="14" dt="2023-10-05T15:06:53.086"/>
    <p1510:client id="{762E16FD-87B6-8778-6217-F760B30D0154}" v="82" dt="2023-10-05T21:09:49.328"/>
    <p1510:client id="{7980786A-E489-7503-F2B9-D638C5691038}" v="1" dt="2023-10-05T21:53:56.758"/>
    <p1510:client id="{7B44A203-C72C-4D5E-BC85-01AFDA1CC126}" v="4" dt="2023-10-05T21:54:55.329"/>
    <p1510:client id="{FC58CEDC-FE0C-A81F-2607-B9EB6C9CDB8E}" v="22" dt="2023-10-05T15:16:01.364"/>
    <p1510:client id="{FC7621D3-C9A8-4596-ADE0-ED92DF3C80D5}" v="1" dt="2023-10-06T13:33:31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4" d="100"/>
          <a:sy n="144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Sans Text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C555-EC0C-4DCA-8F4E-EC7DCE0E24B2}" type="datetime8">
              <a:rPr lang="en-US" smtClean="0">
                <a:latin typeface="Segoe Sans Text" pitchFamily="2" charset="0"/>
              </a:rPr>
              <a:t>10/12/2023 9:24 AM</a:t>
            </a:fld>
            <a:endParaRPr lang="en-US" dirty="0">
              <a:latin typeface="Segoe Sans Text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Sans Text" pitchFamily="2" charset="0"/>
                <a:ea typeface="Segoe UI" pitchFamily="34" charset="0"/>
                <a:cs typeface="Segoe Sans Text" pitchFamily="2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Sans Text" pitchFamily="2" charset="0"/>
              </a:rPr>
              <a:t>‹#›</a:t>
            </a:fld>
            <a:endParaRPr lang="en-US" dirty="0">
              <a:latin typeface="Segoe Sans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Sans Tex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a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Sans Text" pitchFamily="2" charset="0"/>
              </a:defRPr>
            </a:lvl1pPr>
          </a:lstStyle>
          <a:p>
            <a:fld id="{D7DB6565-EEE0-442A-8DC8-09FA435478BA}" type="datetime8">
              <a:rPr lang="en-US" smtClean="0"/>
              <a:pPr/>
              <a:t>10/12/2023 9:23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Sans Text" pitchFamily="2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b="0" i="0" kern="1200">
        <a:solidFill>
          <a:schemeClr val="tx1"/>
        </a:solidFill>
        <a:latin typeface="Segoe Sans Text" pitchFamily="2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b="0" i="0" kern="1200">
        <a:solidFill>
          <a:schemeClr val="tx1"/>
        </a:solidFill>
        <a:latin typeface="Segoe Sans Text" pitchFamily="2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b="0" i="0" kern="1200">
        <a:solidFill>
          <a:schemeClr val="tx1"/>
        </a:solidFill>
        <a:latin typeface="Segoe Sans Text" pitchFamily="2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b="0" i="0" kern="1200">
        <a:solidFill>
          <a:schemeClr val="tx1"/>
        </a:solidFill>
        <a:latin typeface="Segoe Sans Text" pitchFamily="2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b="0" i="0" kern="1200">
        <a:solidFill>
          <a:schemeClr val="tx1"/>
        </a:solidFill>
        <a:latin typeface="Segoe Sans Text" pitchFamily="2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169F-2F40-48C7-BCA2-5C757C7F96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2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No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90FAEF-3F91-45BA-96BC-458498D05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FC1B95A-02F5-B25E-708C-15CDD07522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12D2280-CCB6-DDB2-FEFC-213F2DD93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983" y="509179"/>
            <a:ext cx="2371422" cy="4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76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3FEF3-9D00-09CB-83F7-C9D5B1766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34" b="42934"/>
          <a:stretch/>
        </p:blipFill>
        <p:spPr>
          <a:xfrm>
            <a:off x="0" y="0"/>
            <a:ext cx="12192000" cy="969206"/>
          </a:xfrm>
          <a:custGeom>
            <a:avLst/>
            <a:gdLst>
              <a:gd name="connsiteX0" fmla="*/ 0 w 12192000"/>
              <a:gd name="connsiteY0" fmla="*/ 0 h 969206"/>
              <a:gd name="connsiteX1" fmla="*/ 12192000 w 12192000"/>
              <a:gd name="connsiteY1" fmla="*/ 0 h 969206"/>
              <a:gd name="connsiteX2" fmla="*/ 12192000 w 12192000"/>
              <a:gd name="connsiteY2" fmla="*/ 969206 h 969206"/>
              <a:gd name="connsiteX3" fmla="*/ 0 w 12192000"/>
              <a:gd name="connsiteY3" fmla="*/ 969206 h 9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69206">
                <a:moveTo>
                  <a:pt x="0" y="0"/>
                </a:moveTo>
                <a:lnTo>
                  <a:pt x="12192000" y="0"/>
                </a:lnTo>
                <a:lnTo>
                  <a:pt x="12192000" y="969206"/>
                </a:lnTo>
                <a:lnTo>
                  <a:pt x="0" y="969206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5BFD52B-9607-56D9-DA0D-CB98F20BCE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3FB5D28-73A3-A4CB-FFDA-292F74CA55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FA188C-F10F-4C83-174D-EFBD25844B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97" y="1202079"/>
            <a:ext cx="11045889" cy="148082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887865-9E87-9DBF-7F44-ACF8DE43B4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496" y="2802002"/>
            <a:ext cx="11045889" cy="346774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879922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Gradi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A193465-ADC4-F3FA-006A-4DFCD34854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9B71FFD-7E11-83F2-880C-8D703C7C1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2C63DBF-7857-E2D4-17D8-21F62B2028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97" y="1202079"/>
            <a:ext cx="11045889" cy="148082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FCD737-ACB4-D384-3B92-4134DED138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496" y="2802002"/>
            <a:ext cx="11045889" cy="346774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953710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NoTer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83433-DB48-D7DE-FE41-4E10F3FFD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34" b="42934"/>
          <a:stretch/>
        </p:blipFill>
        <p:spPr>
          <a:xfrm>
            <a:off x="0" y="0"/>
            <a:ext cx="12192000" cy="969206"/>
          </a:xfrm>
          <a:custGeom>
            <a:avLst/>
            <a:gdLst>
              <a:gd name="connsiteX0" fmla="*/ 0 w 12192000"/>
              <a:gd name="connsiteY0" fmla="*/ 0 h 969206"/>
              <a:gd name="connsiteX1" fmla="*/ 12192000 w 12192000"/>
              <a:gd name="connsiteY1" fmla="*/ 0 h 969206"/>
              <a:gd name="connsiteX2" fmla="*/ 12192000 w 12192000"/>
              <a:gd name="connsiteY2" fmla="*/ 969206 h 969206"/>
              <a:gd name="connsiteX3" fmla="*/ 0 w 12192000"/>
              <a:gd name="connsiteY3" fmla="*/ 969206 h 9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69206">
                <a:moveTo>
                  <a:pt x="0" y="0"/>
                </a:moveTo>
                <a:lnTo>
                  <a:pt x="12192000" y="0"/>
                </a:lnTo>
                <a:lnTo>
                  <a:pt x="12192000" y="969206"/>
                </a:lnTo>
                <a:lnTo>
                  <a:pt x="0" y="969206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A3220C7-FAAE-6B2B-D410-9A2035A939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30384-F885-D8EF-7DE5-83232529D4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DC949A-52F6-E28B-998F-E86F0A83F0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97" y="1202078"/>
            <a:ext cx="11045889" cy="506767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04466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NoTe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755EFB9-9C51-91C0-FEAF-31297B8B2C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F89D54B-A001-3C9B-53E1-04316B3BEE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222C640-394F-EE5B-0FA9-E5491939EF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97" y="1202078"/>
            <a:ext cx="11045889" cy="506767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181405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Du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549516-F004-2727-EC34-C35A66E0B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34" b="42934"/>
          <a:stretch/>
        </p:blipFill>
        <p:spPr>
          <a:xfrm>
            <a:off x="0" y="0"/>
            <a:ext cx="12192000" cy="969206"/>
          </a:xfrm>
          <a:custGeom>
            <a:avLst/>
            <a:gdLst>
              <a:gd name="connsiteX0" fmla="*/ 0 w 12192000"/>
              <a:gd name="connsiteY0" fmla="*/ 0 h 969206"/>
              <a:gd name="connsiteX1" fmla="*/ 12192000 w 12192000"/>
              <a:gd name="connsiteY1" fmla="*/ 0 h 969206"/>
              <a:gd name="connsiteX2" fmla="*/ 12192000 w 12192000"/>
              <a:gd name="connsiteY2" fmla="*/ 969206 h 969206"/>
              <a:gd name="connsiteX3" fmla="*/ 0 w 12192000"/>
              <a:gd name="connsiteY3" fmla="*/ 969206 h 9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69206">
                <a:moveTo>
                  <a:pt x="0" y="0"/>
                </a:moveTo>
                <a:lnTo>
                  <a:pt x="12192000" y="0"/>
                </a:lnTo>
                <a:lnTo>
                  <a:pt x="12192000" y="969206"/>
                </a:lnTo>
                <a:lnTo>
                  <a:pt x="0" y="969206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33B71F4-3755-658C-6CEC-DC7462957F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BBEE3-6B30-13C9-575E-7B770FB84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E846141-30BB-6349-5A75-A40F1CF378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3496" y="2802002"/>
            <a:ext cx="5409041" cy="346774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CD6F48B-8B04-FC6C-17D2-83AB12D8F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0345" y="2802002"/>
            <a:ext cx="5409041" cy="346774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73D55EC-7397-9898-8902-190FE45B80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497" y="1202079"/>
            <a:ext cx="5409041" cy="148082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69110B9-2855-AB2E-202A-3E44521C9A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0346" y="1202079"/>
            <a:ext cx="5409041" cy="148082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7189032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Du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39791FC-9174-3E4E-7EE6-1E573BD594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7081A4-2B91-1C8C-161C-708A80E7D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B104C7A-D63E-A066-E8D7-B98043CB3A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3496" y="2802002"/>
            <a:ext cx="5409041" cy="346774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B254613-B18D-247D-66A7-B2CC159016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0345" y="2802002"/>
            <a:ext cx="5409041" cy="346774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596A90C-554B-3D53-6DAC-6F8069D08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497" y="1202079"/>
            <a:ext cx="5409041" cy="148082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92F9F06-FF63-5182-671B-1702E61500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0346" y="1202079"/>
            <a:ext cx="5409041" cy="148082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6136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Tri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A1650-4DF4-CC38-D6DD-5BC26906D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34" b="42934"/>
          <a:stretch/>
        </p:blipFill>
        <p:spPr>
          <a:xfrm>
            <a:off x="0" y="0"/>
            <a:ext cx="12192000" cy="969206"/>
          </a:xfrm>
          <a:custGeom>
            <a:avLst/>
            <a:gdLst>
              <a:gd name="connsiteX0" fmla="*/ 0 w 12192000"/>
              <a:gd name="connsiteY0" fmla="*/ 0 h 969206"/>
              <a:gd name="connsiteX1" fmla="*/ 12192000 w 12192000"/>
              <a:gd name="connsiteY1" fmla="*/ 0 h 969206"/>
              <a:gd name="connsiteX2" fmla="*/ 12192000 w 12192000"/>
              <a:gd name="connsiteY2" fmla="*/ 969206 h 969206"/>
              <a:gd name="connsiteX3" fmla="*/ 0 w 12192000"/>
              <a:gd name="connsiteY3" fmla="*/ 969206 h 9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69206">
                <a:moveTo>
                  <a:pt x="0" y="0"/>
                </a:moveTo>
                <a:lnTo>
                  <a:pt x="12192000" y="0"/>
                </a:lnTo>
                <a:lnTo>
                  <a:pt x="12192000" y="969206"/>
                </a:lnTo>
                <a:lnTo>
                  <a:pt x="0" y="969206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E95DBA8-54D3-2FE1-5C2E-248FA3856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E486D5-5977-19EE-0B14-1ADCA5665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0206487-12A7-82BB-3C16-C6DCE28E83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497" y="1202078"/>
            <a:ext cx="5409041" cy="506767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8322964-D51A-9A14-53A7-D714876ADF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0346" y="1202078"/>
            <a:ext cx="5409041" cy="506767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26954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Banner_Tri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5B98F-75D1-1C12-C38F-3ABA1B9F3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E4A9C1D-FD8A-BCDD-042A-AB36EE68F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E17D8BD-AB4A-2F02-50CA-D618AF823D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15418E0-BE06-0F1A-5459-CC073A4BE6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497" y="1202078"/>
            <a:ext cx="5409041" cy="506767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0A36E-207E-75A5-CB29-662B1EFCC4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0346" y="1202078"/>
            <a:ext cx="5409041" cy="506767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53340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4E6899-69D9-8DF8-3562-A9BD34681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DFDE15-7818-1751-D702-DB58A162D3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1198E-A442-CDDE-C721-94C16341032F}"/>
              </a:ext>
            </a:extLst>
          </p:cNvPr>
          <p:cNvSpPr txBox="1"/>
          <p:nvPr userDrawn="1"/>
        </p:nvSpPr>
        <p:spPr>
          <a:xfrm>
            <a:off x="721361" y="2014739"/>
            <a:ext cx="3210560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5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Sans Text" pitchFamily="2" charset="0"/>
                <a:cs typeface="Segoe UI Black" panose="020B0502040204020203" pitchFamily="34" charset="0"/>
              </a:rPr>
              <a:t>“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7DEEA79-BC89-68A6-0D17-69C3C2D1B8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AA3C13-9DA3-1B75-9547-E167393A6F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188" y="3009975"/>
            <a:ext cx="9952101" cy="2230775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Add quote text here Add quote text here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Add quote text here Add quote text here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Add quote text here Add quote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91CF6D0-0C2D-6889-BAF5-6CDCB19E7E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9187" y="5344320"/>
            <a:ext cx="9952101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Segoe Sans Text" pitchFamily="2" charset="0"/>
              </a:defRPr>
            </a:lvl1pPr>
          </a:lstStyle>
          <a:p>
            <a:pPr lvl="0"/>
            <a:r>
              <a:rPr lang="en-US" dirty="0"/>
              <a:t>Person’s Name – Title - Source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F2303A6-EF8A-60CA-951F-523DD59E19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9187" y="5702725"/>
            <a:ext cx="9952101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Tertiary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6658575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DFDE15-7818-1751-D702-DB58A162D3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6F4E8-F6DB-0F4D-EFF1-56B18856A0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80B65-7D1E-323A-D336-539F076BDE29}"/>
              </a:ext>
            </a:extLst>
          </p:cNvPr>
          <p:cNvSpPr txBox="1"/>
          <p:nvPr userDrawn="1"/>
        </p:nvSpPr>
        <p:spPr>
          <a:xfrm>
            <a:off x="721361" y="2014739"/>
            <a:ext cx="3210560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500" b="0" i="0" dirty="0">
                <a:solidFill>
                  <a:schemeClr val="accent1">
                    <a:lumMod val="50000"/>
                  </a:schemeClr>
                </a:solidFill>
                <a:latin typeface="Segoe Sans Text" pitchFamily="2" charset="0"/>
                <a:cs typeface="Segoe UI Black" panose="020B0502040204020203" pitchFamily="34" charset="0"/>
              </a:rPr>
              <a:t>“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733D71E-A22E-C680-7334-A6C3A5EB5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188" y="3009975"/>
            <a:ext cx="9952101" cy="2092881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Add quote text here Add quote text here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Add quote text here Add quote text here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Add quote text here Add quote text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DF7046-C647-E93D-A32E-0F6F878E12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9187" y="5344320"/>
            <a:ext cx="9952101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Segoe Sans Text" pitchFamily="2" charset="0"/>
              </a:defRPr>
            </a:lvl1pPr>
          </a:lstStyle>
          <a:p>
            <a:pPr lvl="0"/>
            <a:r>
              <a:rPr lang="en-US" dirty="0"/>
              <a:t>Person’s Name – Title - Source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21C1FE-53A8-FD0A-D89E-9319B8A6CF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9187" y="5702725"/>
            <a:ext cx="9952101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Tertiary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431540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Image_No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90FAEF-3F91-45BA-96BC-458498D05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8F475750-2CEB-04EE-8BDC-CD9929D738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9588" y="2924609"/>
            <a:ext cx="3821727" cy="3828204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FC1B95A-02F5-B25E-708C-15CDD07522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00C22E-652B-E2BD-C88C-53CC6D8F4E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99" y="4963630"/>
            <a:ext cx="6960422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Segoe Sans Text" pitchFamily="2" charset="0"/>
              </a:defRPr>
            </a:lvl1pPr>
          </a:lstStyle>
          <a:p>
            <a:pPr lvl="0"/>
            <a:r>
              <a:rPr lang="en-US" dirty="0"/>
              <a:t>Title / Position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8F868D-5515-3E9C-B5F0-7D1E3E3A0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499" y="4383339"/>
            <a:ext cx="6960422" cy="49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Segoe Sans Text" pitchFamily="2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E90EEB3-71A2-E843-89CF-31EEBACDCFF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7439" y="3560164"/>
            <a:ext cx="2520778" cy="2544074"/>
          </a:xfrm>
          <a:prstGeom prst="ellipse">
            <a:avLst/>
          </a:prstGeom>
          <a:solidFill>
            <a:srgbClr val="FEF000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649B875-6383-D7F6-9C80-69243201F6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99" y="1617371"/>
            <a:ext cx="6960422" cy="2678120"/>
          </a:xfrm>
        </p:spPr>
        <p:txBody>
          <a:bodyPr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Event name or presentation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1BF2A10-CFB0-DBCB-28A4-C701BB1D1C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499" y="5334333"/>
            <a:ext cx="6960422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Department title / position held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C397CD5-EB6F-E800-F0A0-E4EEE69FCB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983" y="509179"/>
            <a:ext cx="2371422" cy="4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35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alf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97E515-D420-0274-4191-E5F7CB926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-4686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E599C-CC5B-4B98-F426-05A786AB061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C8A360D-EDB2-5F75-F845-AD7395FB3AB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4924EF6-B646-5D66-F89E-A673663529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201" y="5341836"/>
            <a:ext cx="4973320" cy="369332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49EE9D8-1B24-EFB2-5C01-81990F3D9B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4688133"/>
            <a:ext cx="4973320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8B00A5F-B7B3-F636-DB43-E85461F85C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2671" y="977081"/>
            <a:ext cx="4705349" cy="29035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E523D7-7416-1A89-014E-77EB02A662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92671" y="1332411"/>
            <a:ext cx="4705349" cy="232282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9E4459C-0282-018D-401C-6ABE904345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2671" y="1621978"/>
            <a:ext cx="4705349" cy="174212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1C1413E-054F-E967-E5D9-F9E8D53B0B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92671" y="2884278"/>
            <a:ext cx="4705349" cy="29035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3B4CF72-EC4D-6F5F-869E-E6945EBE9B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92671" y="3239608"/>
            <a:ext cx="4705349" cy="232282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26AEFC7-F985-B021-1350-AB9387D87F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92671" y="3529175"/>
            <a:ext cx="4705349" cy="174212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ABD76F7-93F6-147B-9D63-DBE2240953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23152" y="4749399"/>
            <a:ext cx="4705349" cy="29035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A8BE3D2-324E-998B-F77F-5649BE38F6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23152" y="5104729"/>
            <a:ext cx="4705349" cy="232282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CEEEF4A-C601-1805-0994-E2FC0AE835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23152" y="5394296"/>
            <a:ext cx="4705349" cy="174212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049642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C71E-905C-13BA-8BEE-155F4B01A2C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AF11C5-E7BE-76FB-76BD-F5BCFAD828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77850"/>
            <a:ext cx="0" cy="5702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EC1AEB3-203A-A99D-2704-85C106947BB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090350A-7F88-4C24-435D-927074A628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201" y="5341836"/>
            <a:ext cx="4973320" cy="369332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93A9580-786F-AD95-B3A3-12CAB8EAD3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4688133"/>
            <a:ext cx="4973320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567E80-3577-F478-52A1-B1558680DD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2671" y="977081"/>
            <a:ext cx="4705349" cy="29035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F2DD471-620A-D374-872A-A9D8B71CE04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92671" y="1332411"/>
            <a:ext cx="4705349" cy="232282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4177218-1026-BB0E-AD96-7553F1B881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2671" y="1621978"/>
            <a:ext cx="4705349" cy="174212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94462CF-1E49-DE4F-51A2-EC551D7657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92671" y="2884278"/>
            <a:ext cx="4705349" cy="29035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9670600-24D1-55E3-159D-35DCC66C45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92671" y="3239608"/>
            <a:ext cx="4705349" cy="232282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4B259DC-ED39-D22F-7CDF-EB8D69A2CCC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92671" y="3529175"/>
            <a:ext cx="4705349" cy="174212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F7EA14B-1E96-413A-4A44-A31A639B73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23152" y="4749399"/>
            <a:ext cx="4705349" cy="29035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B96E268C-C430-4515-C925-150DF6279C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23152" y="5104729"/>
            <a:ext cx="4705349" cy="232282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79482B7-0D6F-A06E-CD58-B8419428F3B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23152" y="5394296"/>
            <a:ext cx="4705349" cy="174212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0459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AEDEC4F-FC56-B05A-52AD-159156BC0D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AC0C3FF-ADA5-FFDB-57E4-002AFDA187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76A9AE8-63CA-BCDA-61B4-590AD62A1C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200" y="5341835"/>
            <a:ext cx="11430321" cy="447297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BE7B117-76E1-366C-88DC-3869405E2D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4688132"/>
            <a:ext cx="11430321" cy="670945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562413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Top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8F8BBAC-8DA3-09F6-A450-B668FFC46A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69206"/>
            <a:ext cx="12192000" cy="588879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95F97B7-EA88-4DD0-A6FD-34D74E9D3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F439B36-6527-A769-607B-6411A88120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83857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Bot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C2A66E-C3D9-FE0F-7C48-C1F7BB13B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7870" b="37870"/>
          <a:stretch/>
        </p:blipFill>
        <p:spPr>
          <a:xfrm>
            <a:off x="0" y="5194297"/>
            <a:ext cx="12192000" cy="1663703"/>
          </a:xfrm>
          <a:custGeom>
            <a:avLst/>
            <a:gdLst>
              <a:gd name="connsiteX0" fmla="*/ 0 w 12192000"/>
              <a:gd name="connsiteY0" fmla="*/ 0 h 1663703"/>
              <a:gd name="connsiteX1" fmla="*/ 12192000 w 12192000"/>
              <a:gd name="connsiteY1" fmla="*/ 0 h 1663703"/>
              <a:gd name="connsiteX2" fmla="*/ 12192000 w 12192000"/>
              <a:gd name="connsiteY2" fmla="*/ 1663703 h 1663703"/>
              <a:gd name="connsiteX3" fmla="*/ 0 w 12192000"/>
              <a:gd name="connsiteY3" fmla="*/ 1663703 h 16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63703">
                <a:moveTo>
                  <a:pt x="0" y="0"/>
                </a:moveTo>
                <a:lnTo>
                  <a:pt x="12192000" y="0"/>
                </a:lnTo>
                <a:lnTo>
                  <a:pt x="12192000" y="1663703"/>
                </a:lnTo>
                <a:lnTo>
                  <a:pt x="0" y="1663703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527D418-DEB4-E6BE-632F-E81F936C22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6B327B-BAC8-C162-6486-423D58BD1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519429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8E04E0-F079-E9F0-EE97-0470892D2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5558828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44064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Bottom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C3C472A-9880-67E2-C6C7-3134163D5A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9D7922-CA29-DA79-7E84-A874DC6BAF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571"/>
            <a:ext cx="12192000" cy="518272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B6F74F-BCB4-722B-FB98-2803DEADAC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5558828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70770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Half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02C6F-1BD9-E778-0CDB-5D22989F0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-2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A8E3695-D58B-CEE4-8D30-AA6C47648C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5AF84-2053-9C47-0F10-14DA150792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EDA3B3A-6C0B-15C1-7D74-FF397B603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2ED2144-3CA3-E662-E3A4-35E5F5DDAC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201" y="5341836"/>
            <a:ext cx="4973320" cy="369332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2C9AD58-AFDC-8591-A260-EFD07F1E15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4201" y="4688133"/>
            <a:ext cx="4973320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993646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Half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374165A-58C8-61CD-EBB8-4759B0CE5D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6B4669D-57D3-3D89-6D13-EDDCEC4736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CA19ACB-AC4A-BC91-8241-6D67F61FBF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201" y="5341836"/>
            <a:ext cx="4973320" cy="369332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1336FF6-3A95-9FE8-0813-63B5153740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4201" y="4688133"/>
            <a:ext cx="4973320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593141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E5EDC-231B-9E08-7B8D-B15DB1DEB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137BB25-FAE7-4594-DE3A-28FB1247AD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A6712B-AE58-A954-20DB-A07FB2E5D3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4885140"/>
            <a:ext cx="10480421" cy="923330"/>
          </a:xfrm>
        </p:spPr>
        <p:txBody>
          <a:bodyPr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42847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C308-20E4-234C-AE50-64B87F238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717" y="3911599"/>
            <a:ext cx="9144000" cy="992265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D267B-24CF-3D4F-BDD5-D324C9E246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717" y="5363931"/>
            <a:ext cx="10452410" cy="9922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1170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White_No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D3AB81A-4A9C-FBD2-03F5-F1938C9B74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2" name="Picture 1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8D92CE6F-F1C4-8BA7-2D98-B1B6920E3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588" y="2924609"/>
            <a:ext cx="3821727" cy="3828204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41F6D9D-8C1C-7A21-8AA2-D27AFAA74D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984" y="4963630"/>
            <a:ext cx="6960422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Segoe Sans Text" pitchFamily="2" charset="0"/>
              </a:defRPr>
            </a:lvl1pPr>
          </a:lstStyle>
          <a:p>
            <a:pPr lvl="0"/>
            <a:r>
              <a:rPr lang="en-US" dirty="0"/>
              <a:t>Title / Position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48806EB-856F-2BE8-7F28-878FA3424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984" y="4383339"/>
            <a:ext cx="6960422" cy="49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3115AE1-B9D6-6381-2C05-8F50C5FC01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984" y="1617371"/>
            <a:ext cx="6960422" cy="2672264"/>
          </a:xfrm>
        </p:spPr>
        <p:txBody>
          <a:bodyPr/>
          <a:lstStyle>
            <a:lvl1pPr marL="0" indent="0" algn="l">
              <a:buNone/>
              <a:defRPr sz="44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Event name or presentation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143C5EF-C02F-F959-DF84-6752B0245E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984" y="5334333"/>
            <a:ext cx="6960422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Sans Text Semilight" pitchFamily="2" charset="0"/>
                <a:cs typeface="Segoe Sans Text Semilight" pitchFamily="2" charset="0"/>
              </a:defRPr>
            </a:lvl1pPr>
          </a:lstStyle>
          <a:p>
            <a:pPr lvl="0"/>
            <a:r>
              <a:rPr lang="en-US" dirty="0"/>
              <a:t>Department title / position held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8F6C8-DFA7-5957-38F4-E285ABBE76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84" y="509179"/>
            <a:ext cx="2371422" cy="470196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6CFEEA5-1199-3944-ED37-881D97A909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7439" y="3560164"/>
            <a:ext cx="2520778" cy="2544074"/>
          </a:xfrm>
          <a:prstGeom prst="ellipse">
            <a:avLst/>
          </a:prstGeom>
          <a:solidFill>
            <a:srgbClr val="FEF000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 b="0" i="0">
                <a:latin typeface="Segoe Sans Text" pitchFamily="2" charset="0"/>
                <a:cs typeface="Segoe Sans Text" pitchFamily="2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7029108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CBDFE-DBA2-D5FE-AD91-F3A467ED5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941B265-3099-9A0A-FEFD-C067D0F991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AE50BF-AA36-5127-9CE0-18DD8D64D0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5198936"/>
            <a:ext cx="10480675" cy="401264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0652BC1-A34B-1DDE-A7F7-AD7FAF4650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3654304"/>
            <a:ext cx="10480675" cy="1470004"/>
          </a:xfr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944288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_Gradi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92EB425-F759-0B2D-7845-B13BEEDDDF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7FF39E-B4D3-9C7C-4BF1-E0BE333DA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5198936"/>
            <a:ext cx="10480675" cy="36933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CDAC1-142B-C4F3-99E2-62DE7BDE9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3654304"/>
            <a:ext cx="10480675" cy="1461706"/>
          </a:xfrm>
        </p:spPr>
        <p:txBody>
          <a:bodyPr/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642501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D90F2B-C625-D74D-0F83-8C5092EAA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A38BE22-6AA2-521B-285D-5426E1F4F4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70E6F8-128B-0546-291D-BAC50B5F45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5381594"/>
            <a:ext cx="11128187" cy="738664"/>
          </a:xfr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534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1F3B1FA-F5A4-87CA-1BFC-2EDE23CFBB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FEF793F-254D-90FD-1124-F209AA9C3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5381594"/>
            <a:ext cx="11128187" cy="738664"/>
          </a:xfrm>
        </p:spPr>
        <p:txBody>
          <a:bodyPr/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19658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Top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2F0238-66BE-083C-C773-629AD18C7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34" b="42934"/>
          <a:stretch/>
        </p:blipFill>
        <p:spPr>
          <a:xfrm>
            <a:off x="0" y="0"/>
            <a:ext cx="12192000" cy="969206"/>
          </a:xfrm>
          <a:custGeom>
            <a:avLst/>
            <a:gdLst>
              <a:gd name="connsiteX0" fmla="*/ 0 w 12192000"/>
              <a:gd name="connsiteY0" fmla="*/ 0 h 969206"/>
              <a:gd name="connsiteX1" fmla="*/ 12192000 w 12192000"/>
              <a:gd name="connsiteY1" fmla="*/ 0 h 969206"/>
              <a:gd name="connsiteX2" fmla="*/ 12192000 w 12192000"/>
              <a:gd name="connsiteY2" fmla="*/ 969206 h 969206"/>
              <a:gd name="connsiteX3" fmla="*/ 0 w 12192000"/>
              <a:gd name="connsiteY3" fmla="*/ 969206 h 9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69206">
                <a:moveTo>
                  <a:pt x="0" y="0"/>
                </a:moveTo>
                <a:lnTo>
                  <a:pt x="12192000" y="0"/>
                </a:lnTo>
                <a:lnTo>
                  <a:pt x="12192000" y="969206"/>
                </a:lnTo>
                <a:lnTo>
                  <a:pt x="0" y="969206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4118093-7D3C-9764-D242-3FF6E0731E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F31E78-AE5B-8A68-9924-540AC5A88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781267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Top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A676-6846-EA65-EDE5-824567022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4118093-7D3C-9764-D242-3FF6E0731E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4200" y="6477356"/>
            <a:ext cx="4114800" cy="12311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egoe UI Variable Small Light" pitchFamily="2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F31E78-AE5B-8A68-9924-540AC5A88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0" y="207604"/>
            <a:ext cx="11025187" cy="553998"/>
          </a:xfr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Segoe Sans Text" pitchFamily="2" charset="0"/>
                <a:cs typeface="Segoe Sans Text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44597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Text" pitchFamily="2" charset="0"/>
              <a:ea typeface="Segoe UI" pitchFamily="34" charset="0"/>
              <a:cs typeface="Segoe Sans Text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Text" pitchFamily="2" charset="0"/>
              <a:ea typeface="Segoe UI" pitchFamily="34" charset="0"/>
              <a:cs typeface="Segoe Sans Text" pitchFamily="2" charset="0"/>
            </a:endParaRP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82F42317-AD13-1C64-2F94-CC80297B1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1" name="GRID" hidden="1">
            <a:extLst>
              <a:ext uri="{FF2B5EF4-FFF2-40B4-BE49-F238E27FC236}">
                <a16:creationId xmlns:a16="http://schemas.microsoft.com/office/drawing/2014/main" id="{34E461C4-0667-0C35-3228-98017FD8232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ADC934D-23F7-24DF-DA08-BEED8647C31E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651D8E-25A1-B58B-9598-5A8422966065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B07EE53-9283-9473-8207-DF782B094AC4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C5D870-4275-37F9-5E2F-AC6CB02AD5CE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2226E0C-79A0-F1D6-6F7F-BF9171D12ACD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3F51624-73F7-B41C-75D1-49A2FE0B09DA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B5FD0EA-DCAF-9FEA-94B4-AD26C40410F7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CCEA043-FEA7-153C-1EE1-84DA54FC45CC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48A40E-B71A-D448-08EB-8A94C01AC2D8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2DA704C-4918-7420-5D28-C99391980175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40B726C-16E4-7DE7-05E4-A46BF2935659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72B0F9E-1234-CD25-3FA7-773FFE9B718E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91C184D-2B61-C803-B22F-114E3FD8117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C9E8B1-31B4-CFE5-EAF7-C12F90583EF6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176893B-08AD-FD98-2169-1961BD17DFAB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1AFBFDD-BEAD-44DE-9095-21C0402B430E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1D5E0BA-151A-147B-7A08-DE99D1B25713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3295D0-69FC-C8EB-0CAE-3696160B8893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2B4FD60-EADD-5FED-F719-F17301CB1286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2AB595E-B74B-CB33-2F53-2BEEF67E6AAC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0714933-FDFB-B2A2-07E5-4ACFE0E56D97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B10ABBA-69D6-1325-CA6D-5DF00A4985FA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05DFB8-8E12-10A9-7FBB-8444BB364888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096A70B-C0BA-DCFF-8B1A-FE9957587B5F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D6D9D50-AEE9-0173-9EBD-26D63D6AA106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92BC17-F8B1-F663-5537-67FB640A1CAC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1FB88C8-B103-6711-56E8-BEF86644781F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F08A7A5-CFE8-1E97-E179-6C1C6ACCD40B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C6ED779-2104-E72D-1B39-90FC1189FF8B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15A26F0-D4F9-1FF2-6A81-073ED526CE78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41F0A8-B2FD-1DCA-EA4F-3170BA770A83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E1FEC50-7C2D-21B2-2778-4F80B6848351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C906BB8-2690-3905-35DE-BB2E3AEF6048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C2B3ED0-49E0-09A2-8C2D-8B4E525A91DB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.64 square" hidden="1">
            <a:extLst>
              <a:ext uri="{FF2B5EF4-FFF2-40B4-BE49-F238E27FC236}">
                <a16:creationId xmlns:a16="http://schemas.microsoft.com/office/drawing/2014/main" id="{66650E58-D3B3-4B0D-DCB9-EB501F0DFB1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Text" pitchFamily="2" charset="0"/>
              <a:ea typeface="Segoe UI" pitchFamily="34" charset="0"/>
              <a:cs typeface="Segoe Sans Text" pitchFamily="2" charset="0"/>
            </a:endParaRPr>
          </a:p>
        </p:txBody>
      </p:sp>
      <p:sp>
        <p:nvSpPr>
          <p:cNvPr id="87" name=".32 square" hidden="1">
            <a:extLst>
              <a:ext uri="{FF2B5EF4-FFF2-40B4-BE49-F238E27FC236}">
                <a16:creationId xmlns:a16="http://schemas.microsoft.com/office/drawing/2014/main" id="{3A24154E-FD9E-71DE-640D-BF95D5440D8F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Text" pitchFamily="2" charset="0"/>
              <a:ea typeface="Segoe UI" pitchFamily="34" charset="0"/>
              <a:cs typeface="Segoe Sans Text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92CDA-3036-7D1C-B851-7A5EB15FA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477356"/>
            <a:ext cx="4114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Segoe Sans Text" pitchFamily="2" charset="0"/>
              </a:defRPr>
            </a:lvl1pPr>
          </a:lstStyle>
          <a:p>
            <a:r>
              <a:rPr lang="en-US" dirty="0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60D1-9CD4-1377-F479-CA37B8338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6633" y="6477356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Segoe Sans Text" pitchFamily="2" charset="0"/>
              </a:defRPr>
            </a:lvl1pPr>
          </a:lstStyle>
          <a:p>
            <a:fld id="{F126207E-29C7-4F9F-8309-C6BAAD6BC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35F3C-873E-6FB5-1E77-57B93ABD4BA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828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Classified as 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95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96" r:id="rId2"/>
    <p:sldLayoutId id="2147485165" r:id="rId3"/>
    <p:sldLayoutId id="2147485142" r:id="rId4"/>
    <p:sldLayoutId id="2147485168" r:id="rId5"/>
    <p:sldLayoutId id="2147485119" r:id="rId6"/>
    <p:sldLayoutId id="2147485166" r:id="rId7"/>
    <p:sldLayoutId id="2147485135" r:id="rId8"/>
    <p:sldLayoutId id="2147485197" r:id="rId9"/>
    <p:sldLayoutId id="2147485178" r:id="rId10"/>
    <p:sldLayoutId id="2147485181" r:id="rId11"/>
    <p:sldLayoutId id="2147485184" r:id="rId12"/>
    <p:sldLayoutId id="2147485187" r:id="rId13"/>
    <p:sldLayoutId id="2147485188" r:id="rId14"/>
    <p:sldLayoutId id="2147485191" r:id="rId15"/>
    <p:sldLayoutId id="2147485192" r:id="rId16"/>
    <p:sldLayoutId id="2147485195" r:id="rId17"/>
    <p:sldLayoutId id="2147485143" r:id="rId18"/>
    <p:sldLayoutId id="2147485169" r:id="rId19"/>
    <p:sldLayoutId id="2147485144" r:id="rId20"/>
    <p:sldLayoutId id="2147485130" r:id="rId21"/>
    <p:sldLayoutId id="2147485131" r:id="rId22"/>
    <p:sldLayoutId id="2147485173" r:id="rId23"/>
    <p:sldLayoutId id="2147485136" r:id="rId24"/>
    <p:sldLayoutId id="2147485176" r:id="rId25"/>
    <p:sldLayoutId id="2147485145" r:id="rId26"/>
    <p:sldLayoutId id="2147485177" r:id="rId27"/>
    <p:sldLayoutId id="2147485153" r:id="rId28"/>
  </p:sldLayoutIdLst>
  <p:transition>
    <p:fade/>
  </p:transition>
  <p:hf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i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Segoe Sans Text" pitchFamily="2" charset="0"/>
          <a:ea typeface="+mn-ea"/>
          <a:cs typeface="Segoe Sans Text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b="1" i="0" kern="1200" spc="0" baseline="0">
          <a:solidFill>
            <a:schemeClr val="tx1"/>
          </a:solidFill>
          <a:latin typeface="Segoe Sans Text Semibold" pitchFamily="2" charset="0"/>
          <a:ea typeface="+mn-ea"/>
          <a:cs typeface="Segoe Sans Text Semibold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b="0" i="0" kern="1200" spc="0" baseline="0">
          <a:solidFill>
            <a:schemeClr val="tx1"/>
          </a:solidFill>
          <a:latin typeface="Segoe Sans Text" pitchFamily="2" charset="0"/>
          <a:ea typeface="+mn-ea"/>
          <a:cs typeface="Segoe Sans Text" pitchFamily="2" charset="0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b="0" i="0" kern="1200" spc="0" baseline="0">
          <a:solidFill>
            <a:schemeClr val="tx1"/>
          </a:solidFill>
          <a:latin typeface="Segoe Sans Text" pitchFamily="2" charset="0"/>
          <a:ea typeface="+mn-ea"/>
          <a:cs typeface="Segoe Sans Text" pitchFamily="2" charset="0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b="0" i="0" kern="1200" spc="0" baseline="0">
          <a:solidFill>
            <a:schemeClr val="tx1"/>
          </a:solidFill>
          <a:latin typeface="Segoe Sans Text" pitchFamily="2" charset="0"/>
          <a:ea typeface="+mn-ea"/>
          <a:cs typeface="Segoe Sans Text" pitchFamily="2" charset="0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b="0" i="0" kern="1200" spc="0" baseline="0">
          <a:solidFill>
            <a:schemeClr val="tx1"/>
          </a:solidFill>
          <a:latin typeface="Segoe Sans Text" pitchFamily="2" charset="0"/>
          <a:ea typeface="+mn-ea"/>
          <a:cs typeface="Segoe Sans Text" pitchFamily="2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368">
          <p15:clr>
            <a:srgbClr val="C35EA4"/>
          </p15:clr>
        </p15:guide>
        <p15:guide id="32" pos="7313">
          <p15:clr>
            <a:srgbClr val="C35EA4"/>
          </p15:clr>
        </p15:guide>
        <p15:guide id="33" orient="horz" pos="369">
          <p15:clr>
            <a:srgbClr val="C35EA4"/>
          </p15:clr>
        </p15:guide>
        <p15:guide id="34" orient="horz" pos="3949">
          <p15:clr>
            <a:srgbClr val="C35EA4"/>
          </p15:clr>
        </p15:guide>
        <p15:guide id="35" orient="horz" pos="184">
          <p15:clr>
            <a:srgbClr val="A4A3A4"/>
          </p15:clr>
        </p15:guide>
        <p15:guide id="36" pos="185">
          <p15:clr>
            <a:srgbClr val="A4A3A4"/>
          </p15:clr>
        </p15:guide>
        <p15:guide id="37" orient="horz" pos="4135">
          <p15:clr>
            <a:srgbClr val="A4A3A4"/>
          </p15:clr>
        </p15:guide>
        <p15:guide id="38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5244029-E7FC-4B4A-9809-2DC33A516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AD124-D488-114C-87D5-6292C8BB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2EF1-9810-1741-B780-7368A831F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A8AB-9EA1-084A-8976-EA6AEE032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1334-4B68-1D4A-AE30-815A6D911B3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BCAC-5423-1D4B-B576-EE6546751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96E5-8AA6-7C46-B653-B43243E6C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EC6-E435-5A4A-96AC-01DF4DEA6A0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F4E72ED-2A4F-9046-80CD-AEAF8ABBB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irlift.microsoft.com/evaluations" TargetMode="Externa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microsoftapc.sharepoint.com/:v:/t/AzureCoreIDC/EetebxyA-oRPnTdHdQZy3aMB_JaabcHo3PNr24U4K6-qCw?e=awpRs8&amp;nav=eyJyZWZlcnJhbEluZm8iOnsicmVmZXJyYWxBcHAiOiJTdHJlYW1XZWJBcHAiLCJyZWZlcnJhbFZpZXciOiJTaGFyZURpYWxvZyIsInJlZmVycmFsQXBwUGxhdGZvcm0iOiJXZWIiLCJyZWZlcnJhbE1vZGUiOiJ2aWV3In1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FC4F6C-46BB-4AE1-A0CF-5AC08F68DCA5}"/>
              </a:ext>
            </a:extLst>
          </p:cNvPr>
          <p:cNvSpPr/>
          <p:nvPr/>
        </p:nvSpPr>
        <p:spPr>
          <a:xfrm>
            <a:off x="670560" y="4833257"/>
            <a:ext cx="3518263" cy="592183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, light, sign&#10;&#10;Description automatically generated">
            <a:extLst>
              <a:ext uri="{FF2B5EF4-FFF2-40B4-BE49-F238E27FC236}">
                <a16:creationId xmlns:a16="http://schemas.microsoft.com/office/drawing/2014/main" id="{E2935905-93F2-4953-B201-C0E75735E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0" y="315526"/>
            <a:ext cx="3728608" cy="12516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16350F-7CEE-43E5-8D82-E2FD41A2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717" y="3911599"/>
            <a:ext cx="9144000" cy="992265"/>
          </a:xfrm>
        </p:spPr>
        <p:txBody>
          <a:bodyPr>
            <a:noAutofit/>
          </a:bodyPr>
          <a:lstStyle/>
          <a:p>
            <a:r>
              <a:rPr lang="en-CA" sz="7200" dirty="0"/>
              <a:t>MP UNIVERSITY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92D874-7D30-4626-8F4E-FB49411EC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717" y="5363931"/>
            <a:ext cx="10452410" cy="992264"/>
          </a:xfrm>
        </p:spPr>
        <p:txBody>
          <a:bodyPr>
            <a:normAutofit/>
          </a:bodyPr>
          <a:lstStyle/>
          <a:p>
            <a:r>
              <a:rPr lang="en-CA" sz="3200" dirty="0"/>
              <a:t>THURSDAY OCTOBER 19</a:t>
            </a:r>
          </a:p>
        </p:txBody>
      </p:sp>
      <p:pic>
        <p:nvPicPr>
          <p:cNvPr id="2" name="Picture 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446DABF-CFBA-DD70-B988-0D19677CC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1" y="501805"/>
            <a:ext cx="4315097" cy="921273"/>
          </a:xfrm>
          <a:prstGeom prst="rect">
            <a:avLst/>
          </a:prstGeom>
        </p:spPr>
      </p:pic>
      <p:pic>
        <p:nvPicPr>
          <p:cNvPr id="3" name="Bildobjekt 5" descr="En bild som visar text, clipart, vektorgrafik, tecken&#10;&#10;Automatiskt genererad beskrivning">
            <a:extLst>
              <a:ext uri="{FF2B5EF4-FFF2-40B4-BE49-F238E27FC236}">
                <a16:creationId xmlns:a16="http://schemas.microsoft.com/office/drawing/2014/main" id="{46D570B7-7434-5319-7D13-52C52E2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7" y="1920232"/>
            <a:ext cx="3133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46BCF0-E451-AF78-561E-9D77F789A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88" y="1820392"/>
            <a:ext cx="4164880" cy="9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0AD7A600-E083-A03F-7742-A941B5A5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769040"/>
            <a:ext cx="33147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9170DD8-49B2-9487-575D-4437D3379924}"/>
              </a:ext>
            </a:extLst>
          </p:cNvPr>
          <p:cNvSpPr txBox="1">
            <a:spLocks/>
          </p:cNvSpPr>
          <p:nvPr/>
        </p:nvSpPr>
        <p:spPr>
          <a:xfrm>
            <a:off x="4548316" y="2107034"/>
            <a:ext cx="3095367" cy="179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0" dirty="0">
                <a:solidFill>
                  <a:schemeClr val="bg1"/>
                </a:solidFill>
                <a:latin typeface="Abadi" panose="020B0604020104020204" pitchFamily="34" charset="0"/>
              </a:rPr>
              <a:t>Customers are using SCOM and SCOM MPs to monitor workloads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7B8F3D6A-5321-8E3D-CA15-CD0256C2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159195"/>
            <a:ext cx="3143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3B9E724-19CE-87E2-9EFC-51746429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3068500"/>
            <a:ext cx="30670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D3A336B-088C-F152-4892-62DC559B9DB0}"/>
              </a:ext>
            </a:extLst>
          </p:cNvPr>
          <p:cNvSpPr>
            <a:spLocks noGrp="1"/>
          </p:cNvSpPr>
          <p:nvPr/>
        </p:nvSpPr>
        <p:spPr>
          <a:xfrm>
            <a:off x="632083" y="4906442"/>
            <a:ext cx="3095367" cy="830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2A436E"/>
                </a:solidFill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0">
                <a:solidFill>
                  <a:schemeClr val="bg1"/>
                </a:solidFill>
                <a:latin typeface="Abadi" panose="020B0604020104020204" pitchFamily="34" charset="0"/>
              </a:rPr>
              <a:t>Modernize Management and reduce Admin Costs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B101EAD-9DB5-DB79-34B5-BA9BC9F98417}"/>
              </a:ext>
            </a:extLst>
          </p:cNvPr>
          <p:cNvSpPr txBox="1">
            <a:spLocks/>
          </p:cNvSpPr>
          <p:nvPr/>
        </p:nvSpPr>
        <p:spPr>
          <a:xfrm>
            <a:off x="8540750" y="4424044"/>
            <a:ext cx="3095367" cy="179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0">
                <a:solidFill>
                  <a:schemeClr val="bg1"/>
                </a:solidFill>
                <a:latin typeface="Abadi" panose="020B0604020104020204" pitchFamily="34" charset="0"/>
              </a:rPr>
              <a:t>Migrating On-prem workloads to Azure to have a hybrid environment</a:t>
            </a:r>
          </a:p>
        </p:txBody>
      </p:sp>
    </p:spTree>
    <p:extLst>
      <p:ext uri="{BB962C8B-B14F-4D97-AF65-F5344CB8AC3E}">
        <p14:creationId xmlns:p14="http://schemas.microsoft.com/office/powerpoint/2010/main" val="25540164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20BBD-9B06-5561-EF1B-41E0858E3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E5F-A546-9EE9-07AB-CD7023EF6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5198936"/>
            <a:ext cx="10480675" cy="369332"/>
          </a:xfrm>
        </p:spPr>
        <p:txBody>
          <a:bodyPr/>
          <a:lstStyle/>
          <a:p>
            <a:r>
              <a:rPr lang="en-US" dirty="0"/>
              <a:t>The right customer scenario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9EB-4E70-8EC0-5F5D-45144FBB6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199" y="3267064"/>
            <a:ext cx="10480675" cy="1477328"/>
          </a:xfrm>
        </p:spPr>
        <p:txBody>
          <a:bodyPr/>
          <a:lstStyle/>
          <a:p>
            <a:r>
              <a:rPr lang="en-GB" dirty="0"/>
              <a:t>When to use Azure Monitor instead of SCOM MI​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604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E3D128-6B2A-A654-0596-FE1BFD91A341}"/>
              </a:ext>
            </a:extLst>
          </p:cNvPr>
          <p:cNvSpPr txBox="1">
            <a:spLocks/>
          </p:cNvSpPr>
          <p:nvPr/>
        </p:nvSpPr>
        <p:spPr>
          <a:xfrm>
            <a:off x="7893339" y="2908626"/>
            <a:ext cx="3095367" cy="179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0">
                <a:solidFill>
                  <a:schemeClr val="bg1"/>
                </a:solidFill>
                <a:latin typeface="Abadi" panose="020B0604020104020204" pitchFamily="34" charset="0"/>
              </a:rPr>
              <a:t>Customers are modernizing their workloads to SaaS applications in Azure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1AFE64-417D-7999-16A3-140D416B3D56}"/>
              </a:ext>
            </a:extLst>
          </p:cNvPr>
          <p:cNvSpPr txBox="1">
            <a:spLocks/>
          </p:cNvSpPr>
          <p:nvPr/>
        </p:nvSpPr>
        <p:spPr>
          <a:xfrm>
            <a:off x="1561103" y="2931472"/>
            <a:ext cx="3095367" cy="179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0">
                <a:solidFill>
                  <a:schemeClr val="bg1"/>
                </a:solidFill>
                <a:latin typeface="Abadi" panose="020B0604020104020204" pitchFamily="34" charset="0"/>
              </a:rPr>
              <a:t>Customers don’t use SCOM today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B61F54-988C-049B-DAB5-20042637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6" y="1825832"/>
            <a:ext cx="33147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B9F6D4F-8DAF-2736-92A1-812040B0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23" y="1719964"/>
            <a:ext cx="30670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016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20BBD-9B06-5561-EF1B-41E0858E3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E5F-A546-9EE9-07AB-CD7023EF6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5198936"/>
            <a:ext cx="10480675" cy="369332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9EB-4E70-8EC0-5F5D-45144FBB6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3654304"/>
            <a:ext cx="10480675" cy="738664"/>
          </a:xfrm>
        </p:spPr>
        <p:txBody>
          <a:bodyPr/>
          <a:lstStyle/>
          <a:p>
            <a:r>
              <a:rPr lang="en-GB" dirty="0"/>
              <a:t>The future of SCOM MI​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651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6045F1-5227-54D7-386C-CFA40A6B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45262"/>
              </p:ext>
            </p:extLst>
          </p:nvPr>
        </p:nvGraphicFramePr>
        <p:xfrm>
          <a:off x="706695" y="905012"/>
          <a:ext cx="11005693" cy="5215248"/>
        </p:xfrm>
        <a:graphic>
          <a:graphicData uri="http://schemas.openxmlformats.org/drawingml/2006/table">
            <a:tbl>
              <a:tblPr/>
              <a:tblGrid>
                <a:gridCol w="2853882">
                  <a:extLst>
                    <a:ext uri="{9D8B030D-6E8A-4147-A177-3AD203B41FA5}">
                      <a16:colId xmlns:a16="http://schemas.microsoft.com/office/drawing/2014/main" val="414473359"/>
                    </a:ext>
                  </a:extLst>
                </a:gridCol>
                <a:gridCol w="2870012">
                  <a:extLst>
                    <a:ext uri="{9D8B030D-6E8A-4147-A177-3AD203B41FA5}">
                      <a16:colId xmlns:a16="http://schemas.microsoft.com/office/drawing/2014/main" val="1035161915"/>
                    </a:ext>
                  </a:extLst>
                </a:gridCol>
                <a:gridCol w="2870012">
                  <a:extLst>
                    <a:ext uri="{9D8B030D-6E8A-4147-A177-3AD203B41FA5}">
                      <a16:colId xmlns:a16="http://schemas.microsoft.com/office/drawing/2014/main" val="2738812433"/>
                    </a:ext>
                  </a:extLst>
                </a:gridCol>
                <a:gridCol w="2411787">
                  <a:extLst>
                    <a:ext uri="{9D8B030D-6E8A-4147-A177-3AD203B41FA5}">
                      <a16:colId xmlns:a16="http://schemas.microsoft.com/office/drawing/2014/main" val="3858110473"/>
                    </a:ext>
                  </a:extLst>
                </a:gridCol>
              </a:tblGrid>
              <a:tr h="2163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Scenario​</a:t>
                      </a:r>
                      <a:endParaRPr lang="en-US" sz="105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Features​</a:t>
                      </a:r>
                      <a:endParaRPr lang="en-US" sz="105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SCOM On-Prem​</a:t>
                      </a:r>
                      <a:endParaRPr lang="en-US" sz="105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GA (Tentatively November 2023)​</a:t>
                      </a:r>
                      <a:endParaRPr lang="en-US" sz="105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14873"/>
                  </a:ext>
                </a:extLst>
              </a:tr>
              <a:tr h="619319">
                <a:tc rowSpan="4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Manageability of monitoring infrastructure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Patching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Update RollUps (URs) released every 6-7 months and customers have to spend days to update all the SCOM components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Auto OS patches</a:t>
                      </a:r>
                      <a:r>
                        <a:rPr lang="en-GB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SCOM patches in a customer defined schedule</a:t>
                      </a:r>
                      <a:r>
                        <a:rPr lang="en-GB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933961"/>
                  </a:ext>
                </a:extLst>
              </a:tr>
              <a:tr h="216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Agent management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Manually managed by the customer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Azure managed through VM extensions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26769"/>
                  </a:ext>
                </a:extLst>
              </a:tr>
              <a:tr h="4178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Availability, Reliability, Fault-Tolerance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Customer-responsibility. No HA, BCDR promised by the product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Instance-level availability &amp; tolerance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822119"/>
                  </a:ext>
                </a:extLst>
              </a:tr>
              <a:tr h="216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Optimization &amp; Scaling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Customer-responsibility and infrastructure heavy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Manually initiated scale from portal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316197"/>
                  </a:ext>
                </a:extLst>
              </a:tr>
              <a:tr h="417812"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Workload Monitoring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Reuse of SCOM management packs</a:t>
                      </a:r>
                      <a:r>
                        <a:rPr lang="en-GB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All agent-based management packs are supported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All agent-based management packs are supported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945222"/>
                  </a:ext>
                </a:extLst>
              </a:tr>
              <a:tr h="6193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Monitoring non-domain workloads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Supported via Gateway servers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Via gateway servers for off-Azure endpoints and Via managed identify for Azure endpoints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013404"/>
                  </a:ext>
                </a:extLst>
              </a:tr>
              <a:tr h="4178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Monitoring Arc, multi-cloud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Arc not supported. Azure MP is there</a:t>
                      </a:r>
                      <a:r>
                        <a:rPr lang="en-GB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Azure-based, Arc connected and on-prem workloads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69455"/>
                  </a:ext>
                </a:extLst>
              </a:tr>
              <a:tr h="8208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Log collection and analysis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Query and analysis of observability data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Querying is possible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Maintained in SQL MI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 first-class ability to channel data into log analytics workspace to maintain a central data plane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50404"/>
                  </a:ext>
                </a:extLst>
              </a:tr>
              <a:tr h="2163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Alerting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Real time alerts for infra and apps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Alerting through SCOM Ops console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Integrated alerting with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AzMon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255317"/>
                  </a:ext>
                </a:extLst>
              </a:tr>
              <a:tr h="619319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Dashboarding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Basic reports about monitoring setup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SSRS-based reporting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Built-in templates on Azure workbooks and dashboards for Azure Managed Grafana</a:t>
                      </a:r>
                      <a:r>
                        <a:rPr lang="en-GB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120675"/>
                  </a:ext>
                </a:extLst>
              </a:tr>
              <a:tr h="4178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App specific reports</a:t>
                      </a:r>
                      <a:r>
                        <a:rPr lang="en-US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Customers have to manually integrate with SquaredUp</a:t>
                      </a:r>
                      <a:r>
                        <a:rPr lang="en-GB" sz="10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Partner published library of dashboards for Azure Managed Grafana</a:t>
                      </a:r>
                      <a:r>
                        <a:rPr lang="en-GB" sz="10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191" marR="11191" marT="5595" marB="5595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03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322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DE2740-7209-4E41-DE30-77331FC2B1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D8948-4E5A-DB1C-5EFC-12A80A69E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867121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F4265-3ECB-0811-B14B-94CE5F22EE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66633" y="6477356"/>
            <a:ext cx="2743200" cy="12311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26207E-29C7-4F9F-8309-C6BAAD6BC8C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D8E7-50EC-2411-1DF9-02D6B980CA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200" y="6477356"/>
            <a:ext cx="4114800" cy="12311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Microsoft Confidential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CA5BA6F-33B3-A3A5-42B5-C1524FE875A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3896" y="2055024"/>
            <a:ext cx="4973320" cy="32993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SCOM Managed Instance is a capability of Azure Monitor​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Enhancement to Azure Monitor with health models for guest workloads​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Uses existing management packs, the time-tested IP for workload monitoring rules​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A consolidated operational layer for all the observability data​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6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Respond (Alerts)​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Visualize (Reports)​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/>
                </a:solidFill>
              </a:rPr>
              <a:t>Analyze</a:t>
            </a:r>
            <a:r>
              <a:rPr lang="en-GB" sz="1400" dirty="0">
                <a:solidFill>
                  <a:schemeClr val="bg1"/>
                </a:solidFill>
              </a:rPr>
              <a:t> (Log Analytics)​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Integrate (Event hubs)​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sz="140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495CBC9-C2CF-9ED1-752D-55900B6CFA8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84200" y="401055"/>
            <a:ext cx="4973320" cy="1107996"/>
          </a:xfrm>
        </p:spPr>
        <p:txBody>
          <a:bodyPr/>
          <a:lstStyle/>
          <a:p>
            <a:r>
              <a:rPr lang="en-GB" dirty="0"/>
              <a:t>Azure observability and SCOM MI​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2B9BF-DA2D-1EAA-47BE-49D5E7DA535B}"/>
              </a:ext>
            </a:extLst>
          </p:cNvPr>
          <p:cNvGrpSpPr/>
          <p:nvPr/>
        </p:nvGrpSpPr>
        <p:grpSpPr>
          <a:xfrm>
            <a:off x="6095998" y="1434303"/>
            <a:ext cx="6096001" cy="3989394"/>
            <a:chOff x="5348288" y="1040586"/>
            <a:chExt cx="6843712" cy="42877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1C4199-FDF2-6C2B-D1DE-CC6CB6516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1040586"/>
              <a:ext cx="6843712" cy="428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9F4EB3F-4F30-08EB-5413-83BF0AC841FB}"/>
                </a:ext>
              </a:extLst>
            </p:cNvPr>
            <p:cNvSpPr/>
            <p:nvPr/>
          </p:nvSpPr>
          <p:spPr>
            <a:xfrm>
              <a:off x="5823959" y="4378652"/>
              <a:ext cx="1251959" cy="22005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58952">
                <a:spcAft>
                  <a:spcPts val="600"/>
                </a:spcAft>
              </a:pPr>
              <a:r>
                <a:rPr lang="en-US" sz="664" b="1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SCOM MI</a:t>
              </a:r>
              <a:endParaRPr lang="en-US" sz="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336C25B-ECC8-AAA4-9A93-010F3544E1F4}"/>
                </a:ext>
              </a:extLst>
            </p:cNvPr>
            <p:cNvCxnSpPr/>
            <p:nvPr/>
          </p:nvCxnSpPr>
          <p:spPr>
            <a:xfrm>
              <a:off x="7093009" y="4486542"/>
              <a:ext cx="21065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564415A-07D4-1C4B-8DF7-96AB6FE4D6D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95301" y="3735080"/>
              <a:ext cx="1028632" cy="474292"/>
            </a:xfrm>
            <a:prstGeom prst="bentConnector2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D69870-C810-B578-3148-F9798BE3A5AC}"/>
                </a:ext>
              </a:extLst>
            </p:cNvPr>
            <p:cNvSpPr/>
            <p:nvPr/>
          </p:nvSpPr>
          <p:spPr>
            <a:xfrm>
              <a:off x="7746763" y="3435050"/>
              <a:ext cx="72639" cy="4571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7629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682EE0-2D1F-439B-6F2E-520D46B23CFA}"/>
              </a:ext>
            </a:extLst>
          </p:cNvPr>
          <p:cNvSpPr txBox="1"/>
          <p:nvPr/>
        </p:nvSpPr>
        <p:spPr>
          <a:xfrm>
            <a:off x="496956" y="384987"/>
            <a:ext cx="11502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Your very own Control Center on Azure​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E0E307F-4BE9-ECA0-F4E7-F23E2251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5" y="1168971"/>
            <a:ext cx="8572776" cy="50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913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682EE0-2D1F-439B-6F2E-520D46B23CFA}"/>
              </a:ext>
            </a:extLst>
          </p:cNvPr>
          <p:cNvSpPr txBox="1"/>
          <p:nvPr/>
        </p:nvSpPr>
        <p:spPr>
          <a:xfrm>
            <a:off x="496956" y="384987"/>
            <a:ext cx="11502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View all your alerts on the Azure Portal​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BF219A6-0221-D34E-4C51-5234B718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97" y="1049148"/>
            <a:ext cx="8233603" cy="50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180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682EE0-2D1F-439B-6F2E-520D46B23CFA}"/>
              </a:ext>
            </a:extLst>
          </p:cNvPr>
          <p:cNvSpPr txBox="1"/>
          <p:nvPr/>
        </p:nvSpPr>
        <p:spPr>
          <a:xfrm>
            <a:off x="496956" y="384987"/>
            <a:ext cx="11502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View a summary of your instance health​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5B5AC47-16BD-59F7-BE06-E1FC32A8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9" y="1007165"/>
            <a:ext cx="8247287" cy="50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45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7DEA69-695C-FDAE-FF64-58ACEFF117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73F33-DAE5-453F-1792-6206813F7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58993-CAC9-8F1B-7EBA-BE299F3639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Ankur Gupta</a:t>
            </a:r>
          </a:p>
        </p:txBody>
      </p:sp>
      <p:pic>
        <p:nvPicPr>
          <p:cNvPr id="9" name="Picture Placeholder 8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AFB19621-5018-61D8-7D4B-52D51BE3557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437" r="43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454B5-F4B3-BB12-591B-7C6D4ACCEF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3499" y="1617371"/>
            <a:ext cx="6960422" cy="1354217"/>
          </a:xfrm>
        </p:spPr>
        <p:txBody>
          <a:bodyPr/>
          <a:lstStyle/>
          <a:p>
            <a:r>
              <a:rPr lang="en-US" dirty="0"/>
              <a:t>Azure Monitor SCOM Managed Instance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D93AFB-9A63-299E-9594-704E09549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Azure Core Management</a:t>
            </a:r>
          </a:p>
        </p:txBody>
      </p:sp>
    </p:spTree>
    <p:extLst>
      <p:ext uri="{BB962C8B-B14F-4D97-AF65-F5344CB8AC3E}">
        <p14:creationId xmlns:p14="http://schemas.microsoft.com/office/powerpoint/2010/main" val="23953111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682EE0-2D1F-439B-6F2E-520D46B23CFA}"/>
              </a:ext>
            </a:extLst>
          </p:cNvPr>
          <p:cNvSpPr txBox="1"/>
          <p:nvPr/>
        </p:nvSpPr>
        <p:spPr>
          <a:xfrm>
            <a:off x="496956" y="384987"/>
            <a:ext cx="11502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View your SCOM data in Log Analytics​ Control Center on Azure​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00E9354-A0BC-979E-9FA1-C7768438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42" y="998289"/>
            <a:ext cx="8799513" cy="53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9603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682EE0-2D1F-439B-6F2E-520D46B23CFA}"/>
              </a:ext>
            </a:extLst>
          </p:cNvPr>
          <p:cNvSpPr txBox="1"/>
          <p:nvPr/>
        </p:nvSpPr>
        <p:spPr>
          <a:xfrm>
            <a:off x="496956" y="384987"/>
            <a:ext cx="11502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Migrate your existing SCOM on-prem settings with Migration Accelerator​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E925763-363D-470A-B150-BEFF1F1D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67" y="1004819"/>
            <a:ext cx="6646863" cy="52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281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667A9F-F44A-EBBC-4DA6-9E1D275805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EAA7-6EAC-861D-97C0-49A9EC1DB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FC77-7786-113F-9058-3215B882FA2C}"/>
              </a:ext>
            </a:extLst>
          </p:cNvPr>
          <p:cNvSpPr txBox="1"/>
          <p:nvPr/>
        </p:nvSpPr>
        <p:spPr>
          <a:xfrm>
            <a:off x="504093" y="1617785"/>
            <a:ext cx="6752492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Segoe UI"/>
              </a:rPr>
              <a:t>Your feedback matters!</a:t>
            </a:r>
          </a:p>
          <a:p>
            <a:endParaRPr lang="en-US" sz="4800" dirty="0">
              <a:solidFill>
                <a:srgbClr val="FFFFFF"/>
              </a:solidFill>
              <a:latin typeface="Segoe UI"/>
              <a:cs typeface="Segoe UI"/>
            </a:endParaRPr>
          </a:p>
          <a:p>
            <a:r>
              <a:rPr lang="en-US" sz="2800" dirty="0">
                <a:solidFill>
                  <a:srgbClr val="FFFFFF"/>
                </a:solid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https://aka.ms/MicrosoftAirliftSurvey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D57CA-53C5-3678-1BAC-2B7CC5B2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388" y="403278"/>
            <a:ext cx="2743200" cy="27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63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0C71B1-54B4-A2B4-78FA-EFF4E23AA0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E5B79-D66D-AC61-0DF4-11E8C8526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7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20BBD-9B06-5561-EF1B-41E0858E3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E5F-A546-9EE9-07AB-CD7023EF6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5198936"/>
            <a:ext cx="10480675" cy="369332"/>
          </a:xfrm>
        </p:spPr>
        <p:txBody>
          <a:bodyPr/>
          <a:lstStyle/>
          <a:p>
            <a:r>
              <a:rPr lang="en-US" dirty="0"/>
              <a:t>A brief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9EB-4E70-8EC0-5F5D-45144FBB6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3654304"/>
            <a:ext cx="10480675" cy="738664"/>
          </a:xfrm>
        </p:spPr>
        <p:txBody>
          <a:bodyPr/>
          <a:lstStyle/>
          <a:p>
            <a:r>
              <a:rPr lang="en-US" dirty="0"/>
              <a:t>What is SCOM MI​</a:t>
            </a:r>
          </a:p>
        </p:txBody>
      </p:sp>
    </p:spTree>
    <p:extLst>
      <p:ext uri="{BB962C8B-B14F-4D97-AF65-F5344CB8AC3E}">
        <p14:creationId xmlns:p14="http://schemas.microsoft.com/office/powerpoint/2010/main" val="23286459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8" name="Online Media 7" title="SCOM MI E2E Clickthrough.mp4">
            <a:hlinkClick r:id="" action="ppaction://media"/>
            <a:extLst>
              <a:ext uri="{FF2B5EF4-FFF2-40B4-BE49-F238E27FC236}">
                <a16:creationId xmlns:a16="http://schemas.microsoft.com/office/drawing/2014/main" id="{0E9FCE10-1A86-B621-01C1-BA232FDA1D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7150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3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20BBD-9B06-5561-EF1B-41E0858E3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E5F-A546-9EE9-07AB-CD7023EF6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5198936"/>
            <a:ext cx="10480675" cy="369332"/>
          </a:xfrm>
        </p:spPr>
        <p:txBody>
          <a:bodyPr/>
          <a:lstStyle/>
          <a:p>
            <a:r>
              <a:rPr lang="en-US" dirty="0"/>
              <a:t>Customer Value Propositions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9EB-4E70-8EC0-5F5D-45144FBB6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3654304"/>
            <a:ext cx="10480675" cy="738664"/>
          </a:xfrm>
        </p:spPr>
        <p:txBody>
          <a:bodyPr/>
          <a:lstStyle/>
          <a:p>
            <a:r>
              <a:rPr lang="en-US" dirty="0"/>
              <a:t>Why SCOM MI​</a:t>
            </a:r>
          </a:p>
        </p:txBody>
      </p:sp>
    </p:spTree>
    <p:extLst>
      <p:ext uri="{BB962C8B-B14F-4D97-AF65-F5344CB8AC3E}">
        <p14:creationId xmlns:p14="http://schemas.microsoft.com/office/powerpoint/2010/main" val="12002522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25BB1-E7CD-A031-67D9-15F0E63D20B1}"/>
              </a:ext>
            </a:extLst>
          </p:cNvPr>
          <p:cNvGrpSpPr/>
          <p:nvPr/>
        </p:nvGrpSpPr>
        <p:grpSpPr>
          <a:xfrm>
            <a:off x="4333768" y="1114651"/>
            <a:ext cx="3392082" cy="4623793"/>
            <a:chOff x="2470737" y="1219200"/>
            <a:chExt cx="3392082" cy="5178180"/>
          </a:xfrm>
        </p:grpSpPr>
        <p:sp>
          <p:nvSpPr>
            <p:cNvPr id="20" name="Pain Point 1 - box">
              <a:extLst>
                <a:ext uri="{FF2B5EF4-FFF2-40B4-BE49-F238E27FC236}">
                  <a16:creationId xmlns:a16="http://schemas.microsoft.com/office/drawing/2014/main" id="{0F547A4B-50F1-D72D-EA1C-E0B8D24CA026}"/>
                </a:ext>
              </a:extLst>
            </p:cNvPr>
            <p:cNvSpPr/>
            <p:nvPr/>
          </p:nvSpPr>
          <p:spPr bwMode="auto">
            <a:xfrm>
              <a:off x="2470737" y="1219200"/>
              <a:ext cx="3392082" cy="5178180"/>
            </a:xfrm>
            <a:prstGeom prst="rect">
              <a:avLst/>
            </a:prstGeom>
            <a:solidFill>
              <a:srgbClr val="FBFBFB"/>
            </a:solidFill>
            <a:ln w="1270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52400" tIns="121920" rIns="15240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005DEAF5-BB20-7400-EFB7-DBA2987F57AA}"/>
                </a:ext>
              </a:extLst>
            </p:cNvPr>
            <p:cNvCxnSpPr>
              <a:cxnSpLocks/>
            </p:cNvCxnSpPr>
            <p:nvPr/>
          </p:nvCxnSpPr>
          <p:spPr>
            <a:xfrm>
              <a:off x="3470104" y="3997546"/>
              <a:ext cx="1318824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ain Point 1 - title">
              <a:extLst>
                <a:ext uri="{FF2B5EF4-FFF2-40B4-BE49-F238E27FC236}">
                  <a16:creationId xmlns:a16="http://schemas.microsoft.com/office/drawing/2014/main" id="{379D3DA3-132D-490B-629E-BED552A782D6}"/>
                </a:ext>
              </a:extLst>
            </p:cNvPr>
            <p:cNvSpPr/>
            <p:nvPr/>
          </p:nvSpPr>
          <p:spPr bwMode="auto">
            <a:xfrm>
              <a:off x="2487465" y="2704395"/>
              <a:ext cx="3358626" cy="80021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52400" tIns="121920" rIns="152400" bIns="1219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Preserve SCOM investments in monitoring rules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2DFC50-BF7B-EAC2-C71E-C551847D306D}"/>
                </a:ext>
              </a:extLst>
            </p:cNvPr>
            <p:cNvSpPr/>
            <p:nvPr/>
          </p:nvSpPr>
          <p:spPr>
            <a:xfrm>
              <a:off x="2591636" y="4145330"/>
              <a:ext cx="3136771" cy="107644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7029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All agent based SCOM management packs are compatible with SCOM MI. Configurations and IP made over years are reusable &amp; migratable to SCOM MI.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806FBC-40C6-4CE1-DEC8-1DDBAE23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3129299" y="1420159"/>
              <a:ext cx="2139410" cy="133363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4E6F8-44F2-C2C0-D92B-84669FCD7949}"/>
              </a:ext>
            </a:extLst>
          </p:cNvPr>
          <p:cNvGrpSpPr/>
          <p:nvPr/>
        </p:nvGrpSpPr>
        <p:grpSpPr>
          <a:xfrm>
            <a:off x="8184028" y="1114651"/>
            <a:ext cx="3507736" cy="4623793"/>
            <a:chOff x="6181527" y="1219200"/>
            <a:chExt cx="3507736" cy="5178180"/>
          </a:xfrm>
        </p:grpSpPr>
        <p:sp>
          <p:nvSpPr>
            <p:cNvPr id="15" name="Pain Point 1 - box">
              <a:extLst>
                <a:ext uri="{FF2B5EF4-FFF2-40B4-BE49-F238E27FC236}">
                  <a16:creationId xmlns:a16="http://schemas.microsoft.com/office/drawing/2014/main" id="{6268915A-B3FC-39D3-FDAD-E4ECEDF6B3CD}"/>
                </a:ext>
              </a:extLst>
            </p:cNvPr>
            <p:cNvSpPr/>
            <p:nvPr/>
          </p:nvSpPr>
          <p:spPr bwMode="auto">
            <a:xfrm>
              <a:off x="6198256" y="1219200"/>
              <a:ext cx="3392082" cy="5178180"/>
            </a:xfrm>
            <a:prstGeom prst="rect">
              <a:avLst/>
            </a:prstGeom>
            <a:solidFill>
              <a:srgbClr val="FBFBFB"/>
            </a:solidFill>
            <a:ln w="1270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52400" tIns="121920" rIns="15240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057E5C4A-C7CA-0E80-A9A0-60089B11C7B4}"/>
                </a:ext>
              </a:extLst>
            </p:cNvPr>
            <p:cNvCxnSpPr>
              <a:cxnSpLocks/>
            </p:cNvCxnSpPr>
            <p:nvPr/>
          </p:nvCxnSpPr>
          <p:spPr>
            <a:xfrm>
              <a:off x="7166595" y="4025505"/>
              <a:ext cx="1318824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ain Point 1 - title">
              <a:extLst>
                <a:ext uri="{FF2B5EF4-FFF2-40B4-BE49-F238E27FC236}">
                  <a16:creationId xmlns:a16="http://schemas.microsoft.com/office/drawing/2014/main" id="{FF07FF28-94D4-2E57-1425-09040DF0D044}"/>
                </a:ext>
              </a:extLst>
            </p:cNvPr>
            <p:cNvSpPr/>
            <p:nvPr/>
          </p:nvSpPr>
          <p:spPr bwMode="auto">
            <a:xfrm>
              <a:off x="6181527" y="2714298"/>
              <a:ext cx="3507736" cy="80021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52400" tIns="121920" rIns="152400" bIns="1219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Consolidated operational experience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784978-18CD-B0DB-05C4-4AA0A2666125}"/>
                </a:ext>
              </a:extLst>
            </p:cNvPr>
            <p:cNvSpPr/>
            <p:nvPr/>
          </p:nvSpPr>
          <p:spPr>
            <a:xfrm>
              <a:off x="6313503" y="4103085"/>
              <a:ext cx="3123282" cy="133036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7029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Segoe UI"/>
                  <a:ea typeface="Segoe UI Black"/>
                  <a:cs typeface="Segoe UI"/>
                </a:rPr>
                <a:t> </a:t>
              </a:r>
              <a:r>
                <a:rPr lang="en-US" sz="1100">
                  <a:solidFill>
                    <a:srgbClr val="2F2F2F"/>
                  </a:solidFill>
                  <a:latin typeface="Segoe UI"/>
                  <a:ea typeface="Segoe UI Black"/>
                  <a:cs typeface="Segoe UI"/>
                </a:rPr>
                <a:t>Observability information from SCOM MI will be integrated with Azure Monitor to provide a single monitoring experience for the estate (infra, platform, and apps on Azure and off-Azure).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62334"/>
                </a:solidFill>
                <a:effectLst/>
                <a:uLnTx/>
                <a:uFillTx/>
                <a:latin typeface="Segoe UI"/>
                <a:ea typeface="Segoe UI Black"/>
                <a:cs typeface="Segoe UI"/>
              </a:endParaRPr>
            </a:p>
          </p:txBody>
        </p:sp>
        <p:pic>
          <p:nvPicPr>
            <p:cNvPr id="19" name="Graphic 12">
              <a:extLst>
                <a:ext uri="{FF2B5EF4-FFF2-40B4-BE49-F238E27FC236}">
                  <a16:creationId xmlns:a16="http://schemas.microsoft.com/office/drawing/2014/main" id="{84B44F31-5087-9D49-89BE-87C68FF7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5078" y="1423657"/>
              <a:ext cx="1980634" cy="129144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09A7E7-4339-1ED1-ECF9-83B1DC2633B4}"/>
              </a:ext>
            </a:extLst>
          </p:cNvPr>
          <p:cNvGrpSpPr/>
          <p:nvPr/>
        </p:nvGrpSpPr>
        <p:grpSpPr>
          <a:xfrm>
            <a:off x="500237" y="1119557"/>
            <a:ext cx="3392082" cy="4623793"/>
            <a:chOff x="2487465" y="1219200"/>
            <a:chExt cx="3392082" cy="5178180"/>
          </a:xfrm>
        </p:grpSpPr>
        <p:sp>
          <p:nvSpPr>
            <p:cNvPr id="10" name="Pain Point 1 - box">
              <a:extLst>
                <a:ext uri="{FF2B5EF4-FFF2-40B4-BE49-F238E27FC236}">
                  <a16:creationId xmlns:a16="http://schemas.microsoft.com/office/drawing/2014/main" id="{DC53B2EC-018B-FC59-8C92-667FACF3FAB0}"/>
                </a:ext>
              </a:extLst>
            </p:cNvPr>
            <p:cNvSpPr/>
            <p:nvPr/>
          </p:nvSpPr>
          <p:spPr bwMode="auto">
            <a:xfrm>
              <a:off x="2487465" y="1219200"/>
              <a:ext cx="3392082" cy="5178180"/>
            </a:xfrm>
            <a:prstGeom prst="rect">
              <a:avLst/>
            </a:prstGeom>
            <a:solidFill>
              <a:srgbClr val="FBFBFB"/>
            </a:solidFill>
            <a:ln w="12700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52400" tIns="121920" rIns="15240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1" name="Line">
              <a:extLst>
                <a:ext uri="{FF2B5EF4-FFF2-40B4-BE49-F238E27FC236}">
                  <a16:creationId xmlns:a16="http://schemas.microsoft.com/office/drawing/2014/main" id="{A0FDC1BB-0149-A10A-9248-818F699A1FB7}"/>
                </a:ext>
              </a:extLst>
            </p:cNvPr>
            <p:cNvCxnSpPr>
              <a:cxnSpLocks/>
            </p:cNvCxnSpPr>
            <p:nvPr/>
          </p:nvCxnSpPr>
          <p:spPr>
            <a:xfrm>
              <a:off x="3470104" y="3997546"/>
              <a:ext cx="1318824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in Point 1 - title">
              <a:extLst>
                <a:ext uri="{FF2B5EF4-FFF2-40B4-BE49-F238E27FC236}">
                  <a16:creationId xmlns:a16="http://schemas.microsoft.com/office/drawing/2014/main" id="{A79A8F27-B9E0-6AEA-1D4E-20258BBBD58C}"/>
                </a:ext>
              </a:extLst>
            </p:cNvPr>
            <p:cNvSpPr/>
            <p:nvPr/>
          </p:nvSpPr>
          <p:spPr bwMode="auto">
            <a:xfrm>
              <a:off x="2487465" y="2704395"/>
              <a:ext cx="3358626" cy="80021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52400" tIns="121920" rIns="152400" bIns="1219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3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Simplified management of SCOM infrastructure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0C4EB-E613-179C-A396-1E3E44BF1197}"/>
                </a:ext>
              </a:extLst>
            </p:cNvPr>
            <p:cNvSpPr/>
            <p:nvPr/>
          </p:nvSpPr>
          <p:spPr>
            <a:xfrm>
              <a:off x="2689521" y="4105487"/>
              <a:ext cx="3009784" cy="133036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7029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The SCOM</a:t>
              </a:r>
              <a:r>
                <a:rPr kumimoji="0" lang="en-GB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 components created on Azure</a:t>
              </a: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 </a:t>
              </a:r>
              <a:r>
                <a:rPr kumimoji="0" lang="en-GB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are </a:t>
              </a: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Microsoft-</a:t>
              </a:r>
              <a:r>
                <a:rPr kumimoji="0" lang="en-GB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managed. </a:t>
              </a: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No responsibility on customers for hardware updates, scale-up/down, OS &amp; SCOM updates, and maintaining a healthy management group.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6BCADC-3F8D-6633-72E9-F5E0AC741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186249" y="1420159"/>
              <a:ext cx="2025510" cy="1333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8855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20BBD-9B06-5561-EF1B-41E0858E3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E5F-A546-9EE9-07AB-CD7023EF6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5198936"/>
            <a:ext cx="10480675" cy="369332"/>
          </a:xfrm>
        </p:spPr>
        <p:txBody>
          <a:bodyPr/>
          <a:lstStyle/>
          <a:p>
            <a:r>
              <a:rPr lang="en-US" dirty="0"/>
              <a:t>Customer Value Propositions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9EB-4E70-8EC0-5F5D-45144FBB6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3654304"/>
            <a:ext cx="10480675" cy="738664"/>
          </a:xfrm>
        </p:spPr>
        <p:txBody>
          <a:bodyPr/>
          <a:lstStyle/>
          <a:p>
            <a:r>
              <a:rPr lang="en-GB" dirty="0"/>
              <a:t>Cost savings with SCOM MI​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035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5305C-2EC2-2511-D285-44980674F7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096-4C2C-3140-1B2C-0D45DBE7C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DD16-7890-2CA3-5F2F-AA1E155146F5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76334-C77A-E6B2-E4BA-FC67EBA1ABB0}"/>
              </a:ext>
            </a:extLst>
          </p:cNvPr>
          <p:cNvSpPr txBox="1"/>
          <p:nvPr/>
        </p:nvSpPr>
        <p:spPr>
          <a:xfrm>
            <a:off x="3038061" y="3253653"/>
            <a:ext cx="610262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F682EE0-2D1F-439B-6F2E-520D46B23CFA}"/>
              </a:ext>
            </a:extLst>
          </p:cNvPr>
          <p:cNvSpPr txBox="1"/>
          <p:nvPr/>
        </p:nvSpPr>
        <p:spPr>
          <a:xfrm>
            <a:off x="-1" y="1120326"/>
            <a:ext cx="11502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bg1">
                    <a:lumMod val="65000"/>
                  </a:schemeClr>
                </a:solidFill>
              </a:rPr>
              <a:t>Key Benefit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: Save </a:t>
            </a:r>
            <a:r>
              <a:rPr lang="en-US" sz="2800" i="1" dirty="0" err="1">
                <a:solidFill>
                  <a:schemeClr val="bg1">
                    <a:lumMod val="65000"/>
                  </a:schemeClr>
                </a:solidFill>
              </a:rPr>
              <a:t>upto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 30%* of your SCOM costs by migrating to SCOM MI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763F3B0-6F46-9E6A-A9A5-DFB0E5A06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59538"/>
              </p:ext>
            </p:extLst>
          </p:nvPr>
        </p:nvGraphicFramePr>
        <p:xfrm>
          <a:off x="2372139" y="2399336"/>
          <a:ext cx="7752522" cy="3338337"/>
        </p:xfrm>
        <a:graphic>
          <a:graphicData uri="http://schemas.openxmlformats.org/drawingml/2006/table">
            <a:tbl>
              <a:tblPr/>
              <a:tblGrid>
                <a:gridCol w="2193235">
                  <a:extLst>
                    <a:ext uri="{9D8B030D-6E8A-4147-A177-3AD203B41FA5}">
                      <a16:colId xmlns:a16="http://schemas.microsoft.com/office/drawing/2014/main" val="4031051822"/>
                    </a:ext>
                  </a:extLst>
                </a:gridCol>
                <a:gridCol w="3153043">
                  <a:extLst>
                    <a:ext uri="{9D8B030D-6E8A-4147-A177-3AD203B41FA5}">
                      <a16:colId xmlns:a16="http://schemas.microsoft.com/office/drawing/2014/main" val="3836494359"/>
                    </a:ext>
                  </a:extLst>
                </a:gridCol>
                <a:gridCol w="2406244">
                  <a:extLst>
                    <a:ext uri="{9D8B030D-6E8A-4147-A177-3AD203B41FA5}">
                      <a16:colId xmlns:a16="http://schemas.microsoft.com/office/drawing/2014/main" val="3808871620"/>
                    </a:ext>
                  </a:extLst>
                </a:gridCol>
              </a:tblGrid>
              <a:tr h="3558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Component​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SCOM Today​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SCOM MI – New Customers​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58799"/>
                  </a:ext>
                </a:extLst>
              </a:tr>
              <a:tr h="84917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Compute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Customer Managed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Azure VMs​</a:t>
                      </a:r>
                      <a:endParaRPr lang="en-GB" sz="1600" b="0" i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SQL MI (AHUB benefit – discounted rate)​</a:t>
                      </a:r>
                      <a:endParaRPr lang="en-GB" sz="1600" b="0" i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73215"/>
                  </a:ext>
                </a:extLst>
              </a:tr>
              <a:tr h="84917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Environment/Licenses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OS Licenses purchased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SQL Licenses included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Customer managed updates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Charges included with Azure resources</a:t>
                      </a:r>
                      <a:r>
                        <a:rPr lang="en-GB" sz="12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252774"/>
                  </a:ext>
                </a:extLst>
              </a:tr>
              <a:tr h="84917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Monitoring IP</a:t>
                      </a:r>
                      <a:r>
                        <a:rPr lang="en-US" sz="12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System Center SA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Customer managed updates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Benefit for customers(under discussion)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Pay as You Go pricing : </a:t>
                      </a:r>
                      <a:r>
                        <a:rPr lang="en-GB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$6/endpoint/month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14336"/>
                  </a:ext>
                </a:extLst>
              </a:tr>
              <a:tr h="4349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Labor </a:t>
                      </a:r>
                      <a:r>
                        <a:rPr lang="en-US" sz="12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Typical SCOM team size of 3-4 Admins</a:t>
                      </a:r>
                      <a:r>
                        <a:rPr lang="en-GB" sz="1200" b="0" i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Only 1 Admin is required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​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337" marR="23337" marT="11669" marB="11669" anchor="ctr">
                    <a:lnL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241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51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335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20BBD-9B06-5561-EF1B-41E0858E31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E5F-A546-9EE9-07AB-CD7023EF6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5198936"/>
            <a:ext cx="10480675" cy="369332"/>
          </a:xfrm>
        </p:spPr>
        <p:txBody>
          <a:bodyPr/>
          <a:lstStyle/>
          <a:p>
            <a:r>
              <a:rPr lang="en-US" dirty="0"/>
              <a:t>The right customer scenario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9EB-4E70-8EC0-5F5D-45144FBB6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3654304"/>
            <a:ext cx="10480675" cy="738664"/>
          </a:xfrm>
        </p:spPr>
        <p:txBody>
          <a:bodyPr/>
          <a:lstStyle/>
          <a:p>
            <a:r>
              <a:rPr lang="en-GB" dirty="0"/>
              <a:t>When to use SCOM MI​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20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6"/>
  <p:tag name="ARTICULATE_PROJECT_OPEN" val="0"/>
</p:tagLst>
</file>

<file path=ppt/theme/theme1.xml><?xml version="1.0" encoding="utf-8"?>
<a:theme xmlns:a="http://schemas.openxmlformats.org/drawingml/2006/main" name="Test">
  <a:themeElements>
    <a:clrScheme name="MCAPS">
      <a:dk1>
        <a:srgbClr val="000000"/>
      </a:dk1>
      <a:lt1>
        <a:srgbClr val="FFFFFF"/>
      </a:lt1>
      <a:dk2>
        <a:srgbClr val="3B2E58"/>
      </a:dk2>
      <a:lt2>
        <a:srgbClr val="E6E6E6"/>
      </a:lt2>
      <a:accent1>
        <a:srgbClr val="8661C5"/>
      </a:accent1>
      <a:accent2>
        <a:srgbClr val="0A1F2B"/>
      </a:accent2>
      <a:accent3>
        <a:srgbClr val="0078D4"/>
      </a:accent3>
      <a:accent4>
        <a:srgbClr val="FFB900"/>
      </a:accent4>
      <a:accent5>
        <a:srgbClr val="F4364C"/>
      </a:accent5>
      <a:accent6>
        <a:srgbClr val="D59DFF"/>
      </a:accent6>
      <a:hlink>
        <a:srgbClr val="0078D4"/>
      </a:hlink>
      <a:folHlink>
        <a:srgbClr val="0078D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  <a:extLst>
    <a:ext uri="{05A4C25C-085E-4340-85A3-A5531E510DB2}">
      <thm15:themeFamily xmlns:thm15="http://schemas.microsoft.com/office/thememl/2012/main" name="Test" id="{14D6B222-068A-4F98-B2D8-20284718B742}" vid="{D72A4739-C47D-4CE1-8FB6-CA1FBE049EE8}"/>
    </a:ext>
  </a:extLst>
</a:theme>
</file>

<file path=ppt/theme/theme2.xml><?xml version="1.0" encoding="utf-8"?>
<a:theme xmlns:a="http://schemas.openxmlformats.org/drawingml/2006/main" name="Speaker Sessio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6E78A77CC5F44945ED82DAD6D8354" ma:contentTypeVersion="20" ma:contentTypeDescription="Create a new document." ma:contentTypeScope="" ma:versionID="a447320745a036b9bce9181550848bc0">
  <xsd:schema xmlns:xsd="http://www.w3.org/2001/XMLSchema" xmlns:xs="http://www.w3.org/2001/XMLSchema" xmlns:p="http://schemas.microsoft.com/office/2006/metadata/properties" xmlns:ns1="http://schemas.microsoft.com/sharepoint/v3" xmlns:ns2="b260207a-0a5d-459a-b613-ed5b156633ed" xmlns:ns3="230e9df3-be65-4c73-a93b-d1236ebd677e" xmlns:ns4="c596db4b-2aed-40dd-82e2-6f89f3f2c654" targetNamespace="http://schemas.microsoft.com/office/2006/metadata/properties" ma:root="true" ma:fieldsID="9c7f6abcc535f0c3693dcda33e260c4f" ns1:_="" ns2:_="" ns3:_="" ns4:_="">
    <xsd:import namespace="http://schemas.microsoft.com/sharepoint/v3"/>
    <xsd:import namespace="b260207a-0a5d-459a-b613-ed5b156633ed"/>
    <xsd:import namespace="230e9df3-be65-4c73-a93b-d1236ebd677e"/>
    <xsd:import namespace="c596db4b-2aed-40dd-82e2-6f89f3f2c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ImageTagsTaxHTField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0207a-0a5d-459a-b613-ed5b15663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ImageTagsTaxHTField" ma:index="13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5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711734-3bf5-4163-820f-6128edc7eb93}" ma:internalName="TaxCatchAll" ma:showField="CatchAllData" ma:web="c596db4b-2aed-40dd-82e2-6f89f3f2c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6db4b-2aed-40dd-82e2-6f89f3f2c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b260207a-0a5d-459a-b613-ed5b156633ed" xsi:nil="true"/>
    <TaxCatchAll xmlns="230e9df3-be65-4c73-a93b-d1236ebd677e" xsi:nil="true"/>
    <ImageTagsTaxHTField xmlns="b260207a-0a5d-459a-b613-ed5b156633ed">
      <Terms xmlns="http://schemas.microsoft.com/office/infopath/2007/PartnerControls"/>
    </ImageTagsTaxHTField>
  </documentManagement>
</p:properties>
</file>

<file path=customXml/itemProps1.xml><?xml version="1.0" encoding="utf-8"?>
<ds:datastoreItem xmlns:ds="http://schemas.openxmlformats.org/officeDocument/2006/customXml" ds:itemID="{BDC77BA3-D41C-4A6A-9CE9-829DD55B3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60207a-0a5d-459a-b613-ed5b156633ed"/>
    <ds:schemaRef ds:uri="230e9df3-be65-4c73-a93b-d1236ebd677e"/>
    <ds:schemaRef ds:uri="c596db4b-2aed-40dd-82e2-6f89f3f2c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c596db4b-2aed-40dd-82e2-6f89f3f2c654"/>
    <ds:schemaRef ds:uri="b260207a-0a5d-459a-b613-ed5b156633ed"/>
    <ds:schemaRef ds:uri="http://schemas.microsoft.com/office/2006/metadata/properties"/>
    <ds:schemaRef ds:uri="http://purl.org/dc/dcmitype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820</Words>
  <Application>Microsoft Office PowerPoint</Application>
  <PresentationFormat>Widescreen</PresentationFormat>
  <Paragraphs>165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Abadi</vt:lpstr>
      <vt:lpstr>Arial</vt:lpstr>
      <vt:lpstr>Avenir Book</vt:lpstr>
      <vt:lpstr>Calibri</vt:lpstr>
      <vt:lpstr>Calibri Light</vt:lpstr>
      <vt:lpstr>Segoe Sans Text</vt:lpstr>
      <vt:lpstr>Segoe Sans Text Semibold</vt:lpstr>
      <vt:lpstr>Segoe Sans Text Semilight</vt:lpstr>
      <vt:lpstr>Segoe UI</vt:lpstr>
      <vt:lpstr>Segoe UI Semibold</vt:lpstr>
      <vt:lpstr>Segoe UI Semilight</vt:lpstr>
      <vt:lpstr>Segoe UI Variable Small Light</vt:lpstr>
      <vt:lpstr>Times New Roman</vt:lpstr>
      <vt:lpstr>Wingdings</vt:lpstr>
      <vt:lpstr>Test</vt:lpstr>
      <vt:lpstr>Speaker Session Title</vt:lpstr>
      <vt:lpstr>MP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&lt;Comms manager name here&gt;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name or presentation title</dc:title>
  <dc:subject>&lt;Event name&gt;</dc:subject>
  <dc:creator>Sely [Chillibreeze]</dc:creator>
  <cp:keywords/>
  <dc:description/>
  <cp:lastModifiedBy>Ankur Gupta</cp:lastModifiedBy>
  <cp:revision>89</cp:revision>
  <dcterms:created xsi:type="dcterms:W3CDTF">2022-04-11T12:24:23Z</dcterms:created>
  <dcterms:modified xsi:type="dcterms:W3CDTF">2023-10-12T03:55:29Z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0x0101002D06E78A77CC5F44945ED82DAD6D8354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MediaServiceImageTags">
    <vt:lpwstr/>
  </property>
  <property fmtid="{D5CDD505-2E9C-101B-9397-08002B2CF9AE}" pid="21" name="ArticulateGUID">
    <vt:lpwstr>354936C2-E6A6-4C74-A748-3D37D4D523D0</vt:lpwstr>
  </property>
  <property fmtid="{D5CDD505-2E9C-101B-9397-08002B2CF9AE}" pid="22" name="ArticulatePath">
    <vt:lpwstr>https://microsoft.sharepoint.com/teams/CommunicationsonAcademy/Shared Documents/Look and Feel/PPT Template/MCAPS_PPT_Templates_v3_CB (2)</vt:lpwstr>
  </property>
  <property fmtid="{D5CDD505-2E9C-101B-9397-08002B2CF9AE}" pid="23" name="ClassificationContentMarkingFooterLocations">
    <vt:lpwstr>Test:8</vt:lpwstr>
  </property>
  <property fmtid="{D5CDD505-2E9C-101B-9397-08002B2CF9AE}" pid="24" name="ClassificationContentMarkingFooterText">
    <vt:lpwstr>Classified as Microsoft Confidential</vt:lpwstr>
  </property>
</Properties>
</file>